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Septième niveau de planModifiez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7" marL="3456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8" marL="3888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9" marL="432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9" marL="432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350C914C-1243-4235-82B9-48E82A0E4297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11/10/2018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6A77DF7-6964-41B0-8B1A-61706162D42E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23640" y="302400"/>
            <a:ext cx="8496720" cy="630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2699d1"/>
                </a:solidFill>
                <a:latin typeface="Calibri"/>
              </a:rPr>
              <a:t>Autodétermination informationnelle &amp; bâtiments intelligents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Tatiana SHULGA-MORSKAYA </a:t>
            </a:r>
            <a:r>
              <a:rPr b="1" lang="fr-FR" sz="2400" spc="-1" strike="noStrike" baseline="101000">
                <a:solidFill>
                  <a:srgbClr val="000000"/>
                </a:solidFill>
                <a:latin typeface="Calibri"/>
              </a:rPr>
              <a:t>1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  <a:ea typeface="Noto Sans CJK SC Regular"/>
              </a:rPr>
              <a:t>Vincent LALANNE</a:t>
            </a: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2400" spc="-1" strike="noStrike" baseline="101000">
                <a:solidFill>
                  <a:srgbClr val="000000"/>
                </a:solidFill>
                <a:latin typeface="Calibri"/>
              </a:rPr>
              <a:t>2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Manuel MUNIER </a:t>
            </a:r>
            <a:r>
              <a:rPr b="1" lang="fr-FR" sz="2400" spc="-1" strike="noStrike" baseline="101000">
                <a:solidFill>
                  <a:srgbClr val="000000"/>
                </a:solidFill>
                <a:latin typeface="Calibri"/>
              </a:rPr>
              <a:t>2</a:t>
            </a: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 baseline="101000">
                <a:solidFill>
                  <a:srgbClr val="000000"/>
                </a:solidFill>
                <a:latin typeface="Calibri"/>
              </a:rPr>
              <a:t>1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Noto Sans CJK SC Regular"/>
              </a:rPr>
              <a:t>Université ???</a:t>
            </a:r>
            <a:endParaRPr b="0" lang="fr-F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fr-FR" sz="1800" spc="-1" strike="noStrike" baseline="101000">
                <a:solidFill>
                  <a:srgbClr val="000000"/>
                </a:solidFill>
                <a:latin typeface="Calibri"/>
                <a:ea typeface="Noto Sans CJK SC Regular"/>
              </a:rPr>
              <a:t>2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Noto Sans CJK SC Regular"/>
              </a:rPr>
              <a:t> Université de Pau et des Pays de l’Adour / E2S UPPA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Les convergences du droit et du Numérique, Bordeaux 15-16 octobre 2018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202032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48000" y="1152000"/>
            <a:ext cx="1296000" cy="720000"/>
          </a:xfrm>
          <a:prstGeom prst="ellipse">
            <a:avLst/>
          </a:prstGeom>
          <a:solidFill>
            <a:srgbClr val="aecf00"/>
          </a:solidFill>
          <a:ln w="36000">
            <a:solidFill>
              <a:srgbClr val="579d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source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648360" y="2241360"/>
            <a:ext cx="1296000" cy="720000"/>
          </a:xfrm>
          <a:prstGeom prst="ellipse">
            <a:avLst/>
          </a:prstGeom>
          <a:solidFill>
            <a:srgbClr val="aecf00"/>
          </a:solidFill>
          <a:ln w="36000">
            <a:solidFill>
              <a:srgbClr val="579d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source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9" name="CustomShape 3"/>
          <p:cNvSpPr/>
          <p:nvPr/>
        </p:nvSpPr>
        <p:spPr>
          <a:xfrm>
            <a:off x="648360" y="3330360"/>
            <a:ext cx="1296000" cy="720000"/>
          </a:xfrm>
          <a:prstGeom prst="ellipse">
            <a:avLst/>
          </a:prstGeom>
          <a:solidFill>
            <a:srgbClr val="aecf00"/>
          </a:solidFill>
          <a:ln w="36000">
            <a:solidFill>
              <a:srgbClr val="579d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source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0" name="CustomShape 4"/>
          <p:cNvSpPr/>
          <p:nvPr/>
        </p:nvSpPr>
        <p:spPr>
          <a:xfrm>
            <a:off x="648360" y="4419720"/>
            <a:ext cx="1296000" cy="720000"/>
          </a:xfrm>
          <a:prstGeom prst="ellipse">
            <a:avLst/>
          </a:prstGeom>
          <a:solidFill>
            <a:srgbClr val="aecf00"/>
          </a:solidFill>
          <a:ln w="36000">
            <a:solidFill>
              <a:srgbClr val="579d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source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1" name="CustomShape 5"/>
          <p:cNvSpPr/>
          <p:nvPr/>
        </p:nvSpPr>
        <p:spPr>
          <a:xfrm>
            <a:off x="648360" y="5472360"/>
            <a:ext cx="1296000" cy="720000"/>
          </a:xfrm>
          <a:prstGeom prst="ellipse">
            <a:avLst/>
          </a:prstGeom>
          <a:solidFill>
            <a:srgbClr val="aecf00"/>
          </a:solidFill>
          <a:ln w="36000">
            <a:solidFill>
              <a:srgbClr val="579d1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source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2" name="CustomShape 6"/>
          <p:cNvSpPr/>
          <p:nvPr/>
        </p:nvSpPr>
        <p:spPr>
          <a:xfrm>
            <a:off x="3132000" y="1656000"/>
            <a:ext cx="1296000" cy="720000"/>
          </a:xfrm>
          <a:prstGeom prst="ellipse">
            <a:avLst/>
          </a:prstGeom>
          <a:solidFill>
            <a:srgbClr val="ff950e"/>
          </a:solidFill>
          <a:ln w="36000">
            <a:solidFill>
              <a:srgbClr val="804c1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stockage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3" name="CustomShape 7"/>
          <p:cNvSpPr/>
          <p:nvPr/>
        </p:nvSpPr>
        <p:spPr>
          <a:xfrm>
            <a:off x="3132360" y="2988360"/>
            <a:ext cx="1296000" cy="720000"/>
          </a:xfrm>
          <a:prstGeom prst="ellipse">
            <a:avLst/>
          </a:prstGeom>
          <a:solidFill>
            <a:srgbClr val="ff950e"/>
          </a:solidFill>
          <a:ln w="36000">
            <a:solidFill>
              <a:srgbClr val="804c1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stockage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4" name="CustomShape 8"/>
          <p:cNvSpPr/>
          <p:nvPr/>
        </p:nvSpPr>
        <p:spPr>
          <a:xfrm>
            <a:off x="3132360" y="4284360"/>
            <a:ext cx="1296000" cy="720000"/>
          </a:xfrm>
          <a:prstGeom prst="ellipse">
            <a:avLst/>
          </a:prstGeom>
          <a:solidFill>
            <a:srgbClr val="ff950e"/>
          </a:solidFill>
          <a:ln w="36000">
            <a:solidFill>
              <a:srgbClr val="804c1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stockage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5" name="CustomShape 9"/>
          <p:cNvSpPr/>
          <p:nvPr/>
        </p:nvSpPr>
        <p:spPr>
          <a:xfrm>
            <a:off x="5076000" y="2376000"/>
            <a:ext cx="1296000" cy="720000"/>
          </a:xfrm>
          <a:prstGeom prst="ellipse">
            <a:avLst/>
          </a:prstGeom>
          <a:solidFill>
            <a:srgbClr val="ff950e"/>
          </a:solidFill>
          <a:ln w="144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62000" rIns="162000" tIns="117000" bIns="117000" anchor="ctr"/>
          <a:p>
            <a:pPr algn="ctr"/>
            <a:r>
              <a:rPr b="0" lang="fr-FR" sz="1800" spc="-1" strike="noStrike">
                <a:latin typeface="Arial"/>
              </a:rPr>
              <a:t>stockage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6" name="CustomShape 10"/>
          <p:cNvSpPr/>
          <p:nvPr/>
        </p:nvSpPr>
        <p:spPr>
          <a:xfrm>
            <a:off x="6048000" y="864000"/>
            <a:ext cx="1296000" cy="720000"/>
          </a:xfrm>
          <a:prstGeom prst="ellipse">
            <a:avLst/>
          </a:prstGeom>
          <a:solidFill>
            <a:srgbClr val="83caff"/>
          </a:solidFill>
          <a:ln w="36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traitement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7" name="CustomShape 11"/>
          <p:cNvSpPr/>
          <p:nvPr/>
        </p:nvSpPr>
        <p:spPr>
          <a:xfrm>
            <a:off x="6840000" y="3096000"/>
            <a:ext cx="1296000" cy="720000"/>
          </a:xfrm>
          <a:prstGeom prst="ellipse">
            <a:avLst/>
          </a:prstGeom>
          <a:solidFill>
            <a:srgbClr val="83caff"/>
          </a:solidFill>
          <a:ln w="36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traitement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8" name="CustomShape 12"/>
          <p:cNvSpPr/>
          <p:nvPr/>
        </p:nvSpPr>
        <p:spPr>
          <a:xfrm>
            <a:off x="5832000" y="4752000"/>
            <a:ext cx="1296000" cy="720000"/>
          </a:xfrm>
          <a:prstGeom prst="ellipse">
            <a:avLst/>
          </a:prstGeom>
          <a:solidFill>
            <a:srgbClr val="83caff"/>
          </a:solidFill>
          <a:ln w="36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800" spc="-1" strike="noStrike">
                <a:latin typeface="Arial"/>
              </a:rPr>
              <a:t>traitement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19" name="CustomShape 13"/>
          <p:cNvSpPr/>
          <p:nvPr/>
        </p:nvSpPr>
        <p:spPr>
          <a:xfrm>
            <a:off x="7704000" y="612000"/>
            <a:ext cx="648000" cy="360000"/>
          </a:xfrm>
          <a:prstGeom prst="ellipse">
            <a:avLst/>
          </a:prstGeom>
          <a:solidFill>
            <a:srgbClr val="83caff"/>
          </a:solidFill>
          <a:ln w="36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000" spc="-1" strike="noStrike">
                <a:latin typeface="Arial"/>
              </a:rPr>
              <a:t>traitement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0" name="CustomShape 14"/>
          <p:cNvSpPr/>
          <p:nvPr/>
        </p:nvSpPr>
        <p:spPr>
          <a:xfrm>
            <a:off x="7416000" y="1080000"/>
            <a:ext cx="432000" cy="288000"/>
          </a:xfrm>
          <a:custGeom>
            <a:avLst/>
            <a:gdLst/>
            <a:ahLst/>
            <a:rect l="0" t="0" r="r" b="b"/>
            <a:pathLst>
              <a:path w="1202" h="809">
                <a:moveTo>
                  <a:pt x="733" y="0"/>
                </a:moveTo>
                <a:lnTo>
                  <a:pt x="1201" y="400"/>
                </a:lnTo>
                <a:lnTo>
                  <a:pt x="733" y="808"/>
                </a:lnTo>
                <a:lnTo>
                  <a:pt x="733" y="563"/>
                </a:lnTo>
                <a:lnTo>
                  <a:pt x="222" y="563"/>
                </a:lnTo>
                <a:lnTo>
                  <a:pt x="222" y="237"/>
                </a:lnTo>
                <a:lnTo>
                  <a:pt x="733" y="237"/>
                </a:lnTo>
                <a:lnTo>
                  <a:pt x="733" y="0"/>
                </a:lnTo>
                <a:moveTo>
                  <a:pt x="0" y="237"/>
                </a:moveTo>
                <a:lnTo>
                  <a:pt x="0" y="563"/>
                </a:lnTo>
                <a:lnTo>
                  <a:pt x="55" y="563"/>
                </a:lnTo>
                <a:lnTo>
                  <a:pt x="55" y="237"/>
                </a:lnTo>
                <a:lnTo>
                  <a:pt x="0" y="237"/>
                </a:lnTo>
                <a:moveTo>
                  <a:pt x="111" y="237"/>
                </a:moveTo>
                <a:lnTo>
                  <a:pt x="111" y="563"/>
                </a:lnTo>
                <a:lnTo>
                  <a:pt x="166" y="563"/>
                </a:lnTo>
                <a:lnTo>
                  <a:pt x="166" y="237"/>
                </a:lnTo>
                <a:lnTo>
                  <a:pt x="111" y="237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15"/>
          <p:cNvSpPr/>
          <p:nvPr/>
        </p:nvSpPr>
        <p:spPr>
          <a:xfrm>
            <a:off x="8208000" y="3312000"/>
            <a:ext cx="432000" cy="288000"/>
          </a:xfrm>
          <a:custGeom>
            <a:avLst/>
            <a:gdLst/>
            <a:ahLst/>
            <a:rect l="0" t="0" r="r" b="b"/>
            <a:pathLst>
              <a:path w="1202" h="809">
                <a:moveTo>
                  <a:pt x="733" y="0"/>
                </a:moveTo>
                <a:lnTo>
                  <a:pt x="1201" y="400"/>
                </a:lnTo>
                <a:lnTo>
                  <a:pt x="733" y="808"/>
                </a:lnTo>
                <a:lnTo>
                  <a:pt x="733" y="563"/>
                </a:lnTo>
                <a:lnTo>
                  <a:pt x="222" y="563"/>
                </a:lnTo>
                <a:lnTo>
                  <a:pt x="222" y="237"/>
                </a:lnTo>
                <a:lnTo>
                  <a:pt x="733" y="237"/>
                </a:lnTo>
                <a:lnTo>
                  <a:pt x="733" y="0"/>
                </a:lnTo>
                <a:moveTo>
                  <a:pt x="0" y="237"/>
                </a:moveTo>
                <a:lnTo>
                  <a:pt x="0" y="563"/>
                </a:lnTo>
                <a:lnTo>
                  <a:pt x="55" y="563"/>
                </a:lnTo>
                <a:lnTo>
                  <a:pt x="55" y="237"/>
                </a:lnTo>
                <a:lnTo>
                  <a:pt x="0" y="237"/>
                </a:lnTo>
                <a:moveTo>
                  <a:pt x="111" y="237"/>
                </a:moveTo>
                <a:lnTo>
                  <a:pt x="111" y="563"/>
                </a:lnTo>
                <a:lnTo>
                  <a:pt x="166" y="563"/>
                </a:lnTo>
                <a:lnTo>
                  <a:pt x="166" y="237"/>
                </a:lnTo>
                <a:lnTo>
                  <a:pt x="111" y="237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16"/>
          <p:cNvSpPr/>
          <p:nvPr/>
        </p:nvSpPr>
        <p:spPr>
          <a:xfrm>
            <a:off x="7200000" y="4968000"/>
            <a:ext cx="432000" cy="288000"/>
          </a:xfrm>
          <a:custGeom>
            <a:avLst/>
            <a:gdLst/>
            <a:ahLst/>
            <a:rect l="0" t="0" r="r" b="b"/>
            <a:pathLst>
              <a:path w="1202" h="809">
                <a:moveTo>
                  <a:pt x="733" y="0"/>
                </a:moveTo>
                <a:lnTo>
                  <a:pt x="1201" y="400"/>
                </a:lnTo>
                <a:lnTo>
                  <a:pt x="733" y="808"/>
                </a:lnTo>
                <a:lnTo>
                  <a:pt x="733" y="563"/>
                </a:lnTo>
                <a:lnTo>
                  <a:pt x="222" y="563"/>
                </a:lnTo>
                <a:lnTo>
                  <a:pt x="222" y="237"/>
                </a:lnTo>
                <a:lnTo>
                  <a:pt x="733" y="237"/>
                </a:lnTo>
                <a:lnTo>
                  <a:pt x="733" y="0"/>
                </a:lnTo>
                <a:moveTo>
                  <a:pt x="0" y="237"/>
                </a:moveTo>
                <a:lnTo>
                  <a:pt x="0" y="563"/>
                </a:lnTo>
                <a:lnTo>
                  <a:pt x="55" y="563"/>
                </a:lnTo>
                <a:lnTo>
                  <a:pt x="55" y="237"/>
                </a:lnTo>
                <a:lnTo>
                  <a:pt x="0" y="237"/>
                </a:lnTo>
                <a:moveTo>
                  <a:pt x="111" y="237"/>
                </a:moveTo>
                <a:lnTo>
                  <a:pt x="111" y="563"/>
                </a:lnTo>
                <a:lnTo>
                  <a:pt x="166" y="563"/>
                </a:lnTo>
                <a:lnTo>
                  <a:pt x="166" y="237"/>
                </a:lnTo>
                <a:lnTo>
                  <a:pt x="111" y="237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17"/>
          <p:cNvSpPr/>
          <p:nvPr/>
        </p:nvSpPr>
        <p:spPr>
          <a:xfrm>
            <a:off x="7704360" y="1476360"/>
            <a:ext cx="648000" cy="360000"/>
          </a:xfrm>
          <a:prstGeom prst="ellipse">
            <a:avLst/>
          </a:prstGeom>
          <a:solidFill>
            <a:srgbClr val="83caff"/>
          </a:solidFill>
          <a:ln w="36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000" spc="-1" strike="noStrike">
                <a:latin typeface="Arial"/>
              </a:rPr>
              <a:t>traitement</a:t>
            </a:r>
            <a:endParaRPr b="0" lang="fr-FR" sz="1000" spc="-1" strike="noStrike">
              <a:latin typeface="Arial"/>
            </a:endParaRPr>
          </a:p>
        </p:txBody>
      </p:sp>
      <p:sp>
        <p:nvSpPr>
          <p:cNvPr id="124" name="CustomShape 18"/>
          <p:cNvSpPr/>
          <p:nvPr/>
        </p:nvSpPr>
        <p:spPr>
          <a:xfrm>
            <a:off x="7956360" y="1044360"/>
            <a:ext cx="648000" cy="360000"/>
          </a:xfrm>
          <a:prstGeom prst="ellipse">
            <a:avLst/>
          </a:prstGeom>
          <a:solidFill>
            <a:srgbClr val="83caff"/>
          </a:solidFill>
          <a:ln w="36000">
            <a:solidFill>
              <a:srgbClr val="0084d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/>
            <a:r>
              <a:rPr b="0" lang="fr-FR" sz="1000" spc="-1" strike="noStrike">
                <a:latin typeface="Arial"/>
              </a:rPr>
              <a:t>traitement</a:t>
            </a:r>
            <a:endParaRPr b="0" lang="fr-FR" sz="1000" spc="-1" strike="noStrike">
              <a:latin typeface="Arial"/>
            </a:endParaRPr>
          </a:p>
        </p:txBody>
      </p:sp>
      <p:cxnSp>
        <p:nvCxnSpPr>
          <p:cNvPr id="125" name="Line 19"/>
          <p:cNvCxnSpPr>
            <a:stCxn id="107" idx="6"/>
            <a:endCxn id="112" idx="1"/>
          </p:cNvCxnSpPr>
          <p:nvPr/>
        </p:nvCxnSpPr>
        <p:spPr>
          <a:xfrm>
            <a:off x="1944000" y="1512000"/>
            <a:ext cx="1378080" cy="24984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26" name="Line 20"/>
          <p:cNvCxnSpPr>
            <a:stCxn id="108" idx="6"/>
            <a:endCxn id="112" idx="2"/>
          </p:cNvCxnSpPr>
          <p:nvPr/>
        </p:nvCxnSpPr>
        <p:spPr>
          <a:xfrm flipV="1">
            <a:off x="1944360" y="2016000"/>
            <a:ext cx="1188000" cy="58572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27" name="Line 21"/>
          <p:cNvCxnSpPr>
            <a:stCxn id="109" idx="7"/>
            <a:endCxn id="112" idx="3"/>
          </p:cNvCxnSpPr>
          <p:nvPr/>
        </p:nvCxnSpPr>
        <p:spPr>
          <a:xfrm flipV="1">
            <a:off x="1754640" y="2270520"/>
            <a:ext cx="1567440" cy="116568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28" name="Line 22"/>
          <p:cNvCxnSpPr>
            <a:stCxn id="109" idx="6"/>
            <a:endCxn id="113" idx="2"/>
          </p:cNvCxnSpPr>
          <p:nvPr/>
        </p:nvCxnSpPr>
        <p:spPr>
          <a:xfrm flipV="1">
            <a:off x="1944360" y="3348360"/>
            <a:ext cx="1188360" cy="34236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29" name="Line 23"/>
          <p:cNvCxnSpPr>
            <a:stCxn id="110" idx="6"/>
            <a:endCxn id="114" idx="2"/>
          </p:cNvCxnSpPr>
          <p:nvPr/>
        </p:nvCxnSpPr>
        <p:spPr>
          <a:xfrm flipV="1">
            <a:off x="1944360" y="4644360"/>
            <a:ext cx="1188360" cy="13572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0" name="Line 24"/>
          <p:cNvCxnSpPr>
            <a:stCxn id="111" idx="6"/>
            <a:endCxn id="114" idx="3"/>
          </p:cNvCxnSpPr>
          <p:nvPr/>
        </p:nvCxnSpPr>
        <p:spPr>
          <a:xfrm flipV="1">
            <a:off x="1944360" y="4898880"/>
            <a:ext cx="1378080" cy="93384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1" name="Line 25"/>
          <p:cNvCxnSpPr>
            <a:stCxn id="112" idx="6"/>
            <a:endCxn id="115" idx="1"/>
          </p:cNvCxnSpPr>
          <p:nvPr/>
        </p:nvCxnSpPr>
        <p:spPr>
          <a:xfrm>
            <a:off x="4428000" y="2016000"/>
            <a:ext cx="838080" cy="46584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2" name="Line 26"/>
          <p:cNvCxnSpPr>
            <a:stCxn id="112" idx="7"/>
            <a:endCxn id="116" idx="2"/>
          </p:cNvCxnSpPr>
          <p:nvPr/>
        </p:nvCxnSpPr>
        <p:spPr>
          <a:xfrm flipV="1">
            <a:off x="4238280" y="1224000"/>
            <a:ext cx="1810080" cy="53784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3" name="Line 27"/>
          <p:cNvCxnSpPr>
            <a:stCxn id="113" idx="6"/>
            <a:endCxn id="115" idx="3"/>
          </p:cNvCxnSpPr>
          <p:nvPr/>
        </p:nvCxnSpPr>
        <p:spPr>
          <a:xfrm flipV="1">
            <a:off x="4428360" y="2990520"/>
            <a:ext cx="837720" cy="35820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4" name="Line 28"/>
          <p:cNvCxnSpPr>
            <a:stCxn id="115" idx="5"/>
            <a:endCxn id="117" idx="2"/>
          </p:cNvCxnSpPr>
          <p:nvPr/>
        </p:nvCxnSpPr>
        <p:spPr>
          <a:xfrm>
            <a:off x="6182280" y="2990520"/>
            <a:ext cx="658080" cy="46584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5" name="Line 29"/>
          <p:cNvCxnSpPr>
            <a:stCxn id="114" idx="6"/>
            <a:endCxn id="118" idx="2"/>
          </p:cNvCxnSpPr>
          <p:nvPr/>
        </p:nvCxnSpPr>
        <p:spPr>
          <a:xfrm>
            <a:off x="4428360" y="4644360"/>
            <a:ext cx="1404000" cy="46800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6" name="Line 30"/>
          <p:cNvCxnSpPr>
            <a:stCxn id="113" idx="5"/>
            <a:endCxn id="118" idx="1"/>
          </p:cNvCxnSpPr>
          <p:nvPr/>
        </p:nvCxnSpPr>
        <p:spPr>
          <a:xfrm>
            <a:off x="4238640" y="3602880"/>
            <a:ext cx="1783440" cy="1254960"/>
          </a:xfrm>
          <a:prstGeom prst="straightConnector1">
            <a:avLst/>
          </a:prstGeom>
          <a:ln w="36000">
            <a:solidFill>
              <a:srgbClr val="0084d1"/>
            </a:solidFill>
            <a:round/>
            <a:tailEnd len="med" type="triangle" w="med"/>
          </a:ln>
        </p:spPr>
      </p:cxnSp>
      <p:cxnSp>
        <p:nvCxnSpPr>
          <p:cNvPr id="137" name="Line 31"/>
          <p:cNvCxnSpPr>
            <a:stCxn id="122" idx="3"/>
            <a:endCxn id="114" idx="4"/>
          </p:cNvCxnSpPr>
          <p:nvPr/>
        </p:nvCxnSpPr>
        <p:spPr>
          <a:xfrm flipH="1" flipV="1">
            <a:off x="3780360" y="5004360"/>
            <a:ext cx="3852000" cy="108000"/>
          </a:xfrm>
          <a:prstGeom prst="curvedConnector3">
            <a:avLst/>
          </a:prstGeom>
          <a:ln w="36000">
            <a:solidFill>
              <a:srgbClr val="c5000b"/>
            </a:solidFill>
            <a:round/>
            <a:tailEnd len="med" type="triangle" w="med"/>
          </a:ln>
        </p:spPr>
      </p:cxn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23640" y="692640"/>
            <a:ext cx="8568720" cy="511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Les technologies actuelles en sécurité de l’information permettent-elles de contrôler l’usage qui est fait des données et/ou leur diffusion ?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Contrôle d’accès → ne résout pas les problèmes de réplication et de (re)diffusion</a:t>
            </a: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DRM (</a:t>
            </a:r>
            <a:r>
              <a:rPr b="0" i="1" lang="fr-FR" sz="1800" spc="-1" strike="noStrike">
                <a:solidFill>
                  <a:srgbClr val="000000"/>
                </a:solidFill>
                <a:latin typeface="Calibri"/>
              </a:rPr>
              <a:t>Digital Rights Management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) → nécessitent un «</a:t>
            </a:r>
            <a:r>
              <a:rPr b="0" i="1" lang="fr-FR" sz="1800" spc="-1" strike="noStrike">
                <a:solidFill>
                  <a:srgbClr val="000000"/>
                </a:solidFill>
                <a:latin typeface="Calibri"/>
              </a:rPr>
              <a:t> player 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» dédié → limité à des usages bien particuliers</a:t>
            </a: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Anonymisation</a:t>
            </a: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Chiffrement homomorphe → solutions uniquement pour des cas précis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le déchiffrement du résultat de cette opération sur des données chiffrées donne le même résultat que cette opération sur les données non chiffrées</a:t>
            </a:r>
            <a:endParaRPr b="0" lang="fr-FR" sz="14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0" lang="fr-FR" sz="1400" spc="-1" strike="noStrike">
                <a:solidFill>
                  <a:srgbClr val="000000"/>
                </a:solidFill>
                <a:latin typeface="Calibri"/>
              </a:rPr>
              <a:t>cette propriété permet de confier des calculs à un agent externe, sans que les données ni les résultats ne soient accessibles à cet agent</a:t>
            </a:r>
            <a:endParaRPr b="0" lang="fr-FR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Tatouage numérique (</a:t>
            </a:r>
            <a:r>
              <a:rPr b="0" i="1" lang="fr-FR" sz="1800" spc="-1" strike="noStrike">
                <a:solidFill>
                  <a:srgbClr val="000000"/>
                </a:solidFill>
                <a:latin typeface="Calibri"/>
              </a:rPr>
              <a:t>water marking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BlockChain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23640" y="692640"/>
            <a:ext cx="8568720" cy="236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2699d1"/>
                </a:solidFill>
                <a:latin typeface="Calibri"/>
              </a:rPr>
              <a:t>Questions &amp; Perspectives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Quid de la portabilité des données ?</a:t>
            </a: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Quid de la responsabilité (ex : utilisation de données erronées) ?</a:t>
            </a: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Comment formaliser un contrat d’usage ?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95640" y="836640"/>
            <a:ext cx="8424720" cy="292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2699d1"/>
                </a:solidFill>
                <a:latin typeface="Calibri"/>
              </a:rPr>
              <a:t>Problématique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Quand on accepte les CGU d’un prestataire, on accepte l’utilisation qui sera faite des données collectées, que ce soit par l’opérateur lui-même ou par des tiers qui lui sont rattachés.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Comment partager les fruits résultant de l’exploitation de données fournies gratuitement ou en échange d’un service ?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11640" y="1087200"/>
            <a:ext cx="1728000" cy="9140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Données publiques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11640" y="4509000"/>
            <a:ext cx="1728000" cy="9140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Données privées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2627640" y="1087200"/>
            <a:ext cx="431640" cy="914040"/>
          </a:xfrm>
          <a:prstGeom prst="rightBrace">
            <a:avLst>
              <a:gd name="adj1" fmla="val 8333"/>
              <a:gd name="adj2" fmla="val 50000"/>
            </a:avLst>
          </a:prstGeom>
          <a:noFill/>
          <a:ln w="36000">
            <a:solidFill>
              <a:srgbClr val="4a7eb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4"/>
          <p:cNvSpPr/>
          <p:nvPr/>
        </p:nvSpPr>
        <p:spPr>
          <a:xfrm>
            <a:off x="4068000" y="805680"/>
            <a:ext cx="302400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Personnes de droit public ou de droit privé dans l’exercice d’une mission de service public 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339640" y="5182200"/>
            <a:ext cx="1295640" cy="456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4a7ebb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6"/>
          <p:cNvSpPr/>
          <p:nvPr/>
        </p:nvSpPr>
        <p:spPr>
          <a:xfrm flipV="1">
            <a:off x="2339640" y="4359960"/>
            <a:ext cx="1295640" cy="359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4a7ebb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7"/>
          <p:cNvSpPr/>
          <p:nvPr/>
        </p:nvSpPr>
        <p:spPr>
          <a:xfrm>
            <a:off x="4142880" y="3810600"/>
            <a:ext cx="1941120" cy="9140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Données personnelles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9" name="CustomShape 8"/>
          <p:cNvSpPr/>
          <p:nvPr/>
        </p:nvSpPr>
        <p:spPr>
          <a:xfrm>
            <a:off x="4142880" y="5110560"/>
            <a:ext cx="1941120" cy="9104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Autres données</a:t>
            </a: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95640" y="836640"/>
            <a:ext cx="8424720" cy="587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Aft>
                <a:spcPts val="2835"/>
              </a:spcAft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Les données privées sont fournies, consciemment  ou non, par les utilisateurs.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2835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On assiste à une patrimonialisation accrue des données : elles sont devenues un vecteur clé de la nouvelle économie et conduisent à la création de nouvelles chaînes de valeur.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2835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D’où l’importance d’en préciser le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statut juridique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afin de consacrer le droit des différentes parties prenantes à mobiliser, enrichir et distribuer ces données.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Pour ce faire, il est important de bien faire la distinction entre la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conservation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et l’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exploitation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des données :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l’opérateur dispose de données qu’il a collectées mais qu’il ne peut pas toujours réutiliser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Aft>
                <a:spcPts val="28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alors que les particuliers ne disposent pas matériellement de leurs données, qu’ils peuvent en principe utiliser.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2835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Il convient notamment de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catégoriser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les données afin de voir si ces classifications peuvent avoir une incidence sur leur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qualification juridique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2835"/>
              </a:spcAft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23640" y="764640"/>
            <a:ext cx="8568720" cy="539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2699d1"/>
                </a:solidFill>
                <a:latin typeface="Calibri"/>
              </a:rPr>
              <a:t>Différence entre donnée et information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Une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information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est un ensemble de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données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agrégées en vue d’une utilisation par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l’homme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Ex :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« il fait beau » (information)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température, pression atmosphérique,... (données)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Une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donnée numérique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est la  représentation d’une information sous une forme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conventionnelle destinée à faciliter son traitement (en anglais : </a:t>
            </a:r>
            <a:r>
              <a:rPr b="0" i="1" lang="fr-FR" sz="1800" spc="-1" strike="noStrike">
                <a:solidFill>
                  <a:srgbClr val="000000"/>
                </a:solidFill>
                <a:latin typeface="Calibri"/>
              </a:rPr>
              <a:t>data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)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 u="sng">
                <a:solidFill>
                  <a:srgbClr val="000000"/>
                </a:solidFill>
                <a:uFillTx/>
                <a:latin typeface="Calibri"/>
              </a:rPr>
              <a:t>Ne pas confondre !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Information numérisée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→ peut être copiée/collée informatiquement, mais ne peut pas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être « traitée » par un logiciel (donc ≠ donnée)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Donnée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→ peut faire l’objet d’un traitement automatisé, souvent structurée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95640" y="476640"/>
            <a:ext cx="8352720" cy="610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Du point de vue des systèmes numériques, la classification des données se fera plutôt par rapport a leur rôle vis-à-vis des traitements 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Donnée primaire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→ donnée brute, non interprétée, issue directement d’une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source sans avoir subi aucun traitement ni manipulation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Donnée enrichie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→ donnée ayant subi un traitement : ajout d’autres données,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retraitement suite à expertises, croisement de différentes données...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Métadonnée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→ donnée sur des données → fournit des informations (ex 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contexte, structure, sources,...) sur une donnée ; les métadonnées permettent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d’améliorer les traitements automatiques sur les données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endParaRPr b="0" lang="fr-F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Donnée liée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→ outre le stockage et le calcul, l’intérêt de l’informatique est de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pouvoir corréler facilement de grandes masses de données en exploitant leurs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567"/>
              </a:spcAft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liens sémantiques → big data, web sémantique, deep learning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3640" y="692640"/>
            <a:ext cx="8568720" cy="59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2699d1"/>
                </a:solidFill>
                <a:latin typeface="Calibri"/>
              </a:rPr>
              <a:t>Questions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La classification des données a-t-elle une influence sur leur qualification juridique ?</a:t>
            </a:r>
            <a:endParaRPr b="0" lang="fr-F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567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Comment partager les fruits résultant de l’exploitation de données fournies gratuitement (ou en échange d’un service) ?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2699d1"/>
                </a:solidFill>
                <a:latin typeface="Calibri"/>
              </a:rPr>
              <a:t>Plusieurs qualifications juridiques possibles des données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Un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bien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sur lequel peut s’exercer un droit de propriété  : difficilement envisageable car (cf. fructus, usus, abusus)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la propriété suppose un droit réel susceptible de s’exercer directement sur les données alors qu’il n’y a pas d’accès direct à celles-ci par le client (il doit passer par un tiers)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la propriété comprend une dimension exclusive alors que les données peuvent être détenues et utilisées par plusieurs personnes sans perdre de leur valeur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395640" y="836640"/>
            <a:ext cx="8424720" cy="626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Une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création intellectuelle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générant un droit à un droit de propriété intellectuelle (droit d’auteur, brevet…) : problème car les données ne constituent pas une création intellectuelle en tant que telles (invention ou œuvre).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Des </a:t>
            </a: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biens communs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: supposent remplir deux critères :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critère de non-exclusion : on ne peut exclure personne de son usage ; difficulté car certaines données sont exclusives (ex : données personnelles…)</a:t>
            </a:r>
            <a:endParaRPr b="0" lang="fr-FR" sz="1800" spc="-1" strike="noStrike">
              <a:latin typeface="Arial"/>
            </a:endParaRPr>
          </a:p>
          <a:p>
            <a:pPr lvl="3" marL="864000" indent="-216000">
              <a:lnSpc>
                <a:spcPct val="100000"/>
              </a:lnSpc>
              <a:spcBef>
                <a:spcPts val="56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critère de non-rivalité : l’usage par un individu n'empêche pas un même usage ou un autre usage par un autre.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1800" spc="-1" strike="noStrike">
                <a:solidFill>
                  <a:srgbClr val="c5000b"/>
                </a:solidFill>
                <a:latin typeface="Calibri"/>
              </a:rPr>
              <a:t>Droit d’usage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: c’est le plus intéressant car la valeur de la donnée n’est pas dans la propriété mais plutôt dans l’usage et la circulation de celle-ci.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Les opérateurs ont introduit dans leurs contrats d’abonnement des droits de réutilisation des données qu’ils détiennent, y compris des données personnelles, pour certaines finalités et une durée plus ou moins limitée.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708000" y="384840"/>
            <a:ext cx="1656000" cy="914040"/>
          </a:xfrm>
          <a:prstGeom prst="ellipse">
            <a:avLst/>
          </a:prstGeom>
          <a:solidFill>
            <a:srgbClr val="e46c0a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Client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708000" y="3369600"/>
            <a:ext cx="1656000" cy="91404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Opérateur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259640" y="5229360"/>
            <a:ext cx="1562040" cy="9140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Exploitation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6390360" y="5229360"/>
            <a:ext cx="1637640" cy="9140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fr-FR" sz="1800" spc="-1" strike="noStrike">
                <a:solidFill>
                  <a:srgbClr val="ffffff"/>
                </a:solidFill>
                <a:latin typeface="Calibri"/>
              </a:rPr>
              <a:t>Conservation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3854520" y="200664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e46c0a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6"/>
          <p:cNvSpPr/>
          <p:nvPr/>
        </p:nvSpPr>
        <p:spPr>
          <a:xfrm>
            <a:off x="5369400" y="2437560"/>
            <a:ext cx="847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Service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2827800" y="2437560"/>
            <a:ext cx="1001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Données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02" name="CustomShape 8"/>
          <p:cNvSpPr/>
          <p:nvPr/>
        </p:nvSpPr>
        <p:spPr>
          <a:xfrm flipH="1">
            <a:off x="2483640" y="4284000"/>
            <a:ext cx="1351440" cy="72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4a7ebb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9"/>
          <p:cNvSpPr/>
          <p:nvPr/>
        </p:nvSpPr>
        <p:spPr>
          <a:xfrm>
            <a:off x="5121720" y="4284000"/>
            <a:ext cx="1268280" cy="72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6000">
            <a:solidFill>
              <a:srgbClr val="4a7ebb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10"/>
          <p:cNvSpPr/>
          <p:nvPr/>
        </p:nvSpPr>
        <p:spPr>
          <a:xfrm flipV="1">
            <a:off x="4879440" y="2001600"/>
            <a:ext cx="484200" cy="978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11"/>
          <p:cNvSpPr/>
          <p:nvPr/>
        </p:nvSpPr>
        <p:spPr>
          <a:xfrm>
            <a:off x="4538880" y="1917000"/>
            <a:ext cx="360" cy="1067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rgbClr val="ff0000"/>
            </a:solidFill>
            <a:round/>
            <a:headEnd len="med" type="arrow" w="med"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12"/>
          <p:cNvSpPr/>
          <p:nvPr/>
        </p:nvSpPr>
        <p:spPr>
          <a:xfrm>
            <a:off x="4103640" y="1546920"/>
            <a:ext cx="873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ff0000"/>
                </a:solidFill>
                <a:latin typeface="Calibri"/>
              </a:rPr>
              <a:t>Contrat</a:t>
            </a:r>
            <a:endParaRPr b="0" lang="fr-FR" sz="18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Application>LibreOffice/6.0.6.2$Linux_X86_64 LibreOffice_project/00m0$Build-2</Application>
  <Company>UdA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2017-08-29T12:54:32Z</dcterms:created>
  <dc:creator>rmborges</dc:creator>
  <dc:description/>
  <dc:language>fr-FR</dc:language>
  <cp:lastModifiedBy/>
  <dcterms:modified xsi:type="dcterms:W3CDTF">2018-10-09T16:59:17Z</dcterms:modified>
  <cp:revision>75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UdA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